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1" r:id="rId8"/>
    <p:sldId id="267" r:id="rId9"/>
    <p:sldId id="263" r:id="rId10"/>
    <p:sldId id="264" r:id="rId11"/>
    <p:sldId id="270" r:id="rId12"/>
    <p:sldId id="262"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27762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89152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40467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29017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13935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221117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271A56F6-ECF8-4559-B7B4-0B00EB35147D}" type="datetimeFigureOut">
              <a:rPr lang="sl-SI" smtClean="0"/>
              <a:t>1. 04. 2020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86387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71A56F6-ECF8-4559-B7B4-0B00EB35147D}" type="datetimeFigureOut">
              <a:rPr lang="sl-SI" smtClean="0"/>
              <a:t>1. 04. 2020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23290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71A56F6-ECF8-4559-B7B4-0B00EB35147D}" type="datetimeFigureOut">
              <a:rPr lang="sl-SI" smtClean="0"/>
              <a:t>1. 04. 2020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74047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70076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47694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A56F6-ECF8-4559-B7B4-0B00EB35147D}" type="datetimeFigureOut">
              <a:rPr lang="sl-SI" smtClean="0"/>
              <a:t>1. 04. 2020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A0D9B-3042-4CEA-B2E7-30D1EAE3B610}" type="slidenum">
              <a:rPr lang="sl-SI" smtClean="0"/>
              <a:t>‹#›</a:t>
            </a:fld>
            <a:endParaRPr lang="sl-SI"/>
          </a:p>
        </p:txBody>
      </p:sp>
    </p:spTree>
    <p:extLst>
      <p:ext uri="{BB962C8B-B14F-4D97-AF65-F5344CB8AC3E}">
        <p14:creationId xmlns:p14="http://schemas.microsoft.com/office/powerpoint/2010/main" val="212794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nindUyCjLU" TargetMode="External"/><Relationship Id="rId2" Type="http://schemas.openxmlformats.org/officeDocument/2006/relationships/hyperlink" Target="https://www.youtube.com/watch?v=De_mNTW33H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solidFill>
                  <a:srgbClr val="FF0000"/>
                </a:solidFill>
                <a:latin typeface="Algerian" panose="04020705040A02060702" pitchFamily="82" charset="0"/>
              </a:rPr>
              <a:t>HANS CHRISTIAN ANDERSEN</a:t>
            </a:r>
          </a:p>
        </p:txBody>
      </p:sp>
      <p:sp>
        <p:nvSpPr>
          <p:cNvPr id="3" name="Podnaslov 2"/>
          <p:cNvSpPr>
            <a:spLocks noGrp="1"/>
          </p:cNvSpPr>
          <p:nvPr>
            <p:ph type="subTitle" idx="1"/>
          </p:nvPr>
        </p:nvSpPr>
        <p:spPr/>
        <p:txBody>
          <a:bodyPr/>
          <a:lstStyle/>
          <a:p>
            <a:r>
              <a:rPr lang="sl-SI" dirty="0">
                <a:solidFill>
                  <a:srgbClr val="00B050"/>
                </a:solidFill>
                <a:latin typeface="Algerian" panose="04020705040A02060702" pitchFamily="82" charset="0"/>
              </a:rPr>
              <a:t>ŽIVLJENJEPIS IN DELO</a:t>
            </a:r>
          </a:p>
        </p:txBody>
      </p:sp>
    </p:spTree>
    <p:extLst>
      <p:ext uri="{BB962C8B-B14F-4D97-AF65-F5344CB8AC3E}">
        <p14:creationId xmlns:p14="http://schemas.microsoft.com/office/powerpoint/2010/main" val="215092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19392"/>
            <a:ext cx="1859441" cy="245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7301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12976"/>
            <a:ext cx="3312368" cy="275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67" y="3356992"/>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387139"/>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2966467"/>
            <a:ext cx="18097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19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Zanimivosti</a:t>
            </a:r>
          </a:p>
        </p:txBody>
      </p:sp>
      <p:sp>
        <p:nvSpPr>
          <p:cNvPr id="3" name="Ograda vsebine 2"/>
          <p:cNvSpPr>
            <a:spLocks noGrp="1"/>
          </p:cNvSpPr>
          <p:nvPr>
            <p:ph idx="1"/>
          </p:nvPr>
        </p:nvSpPr>
        <p:spPr/>
        <p:txBody>
          <a:bodyPr/>
          <a:lstStyle/>
          <a:p>
            <a:pPr algn="just"/>
            <a:r>
              <a:rPr lang="sl-SI" dirty="0"/>
              <a:t>Danski pravljičar je v svojem življenju veliko prepotoval. Na poti med Dunajem in Benetkami je potoval tudi po Slovenskem. Obiskal je Maribor, Celje in Ljubljano.</a:t>
            </a:r>
          </a:p>
          <a:p>
            <a:pPr algn="just"/>
            <a:endParaRPr lang="sl-SI"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06154"/>
            <a:ext cx="23812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834083"/>
            <a:ext cx="2016224" cy="185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087129"/>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12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268760"/>
            <a:ext cx="8229600" cy="4857403"/>
          </a:xfrm>
        </p:spPr>
        <p:txBody>
          <a:bodyPr>
            <a:normAutofit fontScale="70000" lnSpcReduction="20000"/>
          </a:bodyPr>
          <a:lstStyle/>
          <a:p>
            <a:pPr algn="ctr"/>
            <a:endParaRPr lang="sl-SI" b="1" u="sng" dirty="0">
              <a:solidFill>
                <a:srgbClr val="FF0000"/>
              </a:solidFill>
              <a:hlinkClick r:id="rId2"/>
            </a:endParaRPr>
          </a:p>
          <a:p>
            <a:pPr algn="ctr"/>
            <a:r>
              <a:rPr lang="sl-SI" u="sng" dirty="0">
                <a:hlinkClick r:id="rId2"/>
              </a:rPr>
              <a:t>Pa še enkrat na kratko o Andersenovem življenjepisu … poglej in prisluhni.</a:t>
            </a:r>
          </a:p>
          <a:p>
            <a:pPr algn="ctr"/>
            <a:endParaRPr lang="sl-SI" dirty="0">
              <a:hlinkClick r:id="rId2"/>
            </a:endParaRPr>
          </a:p>
          <a:p>
            <a:pPr algn="ctr"/>
            <a:r>
              <a:rPr lang="sl-SI" dirty="0">
                <a:hlinkClick r:id="rId2"/>
              </a:rPr>
              <a:t>https://www.youtube.com/watch?v=De_mNTW33Ho</a:t>
            </a:r>
            <a:r>
              <a:rPr lang="sl-SI" dirty="0"/>
              <a:t> </a:t>
            </a:r>
          </a:p>
          <a:p>
            <a:pPr algn="ctr"/>
            <a:endParaRPr lang="sl-SI" dirty="0"/>
          </a:p>
          <a:p>
            <a:pPr algn="ctr"/>
            <a:r>
              <a:rPr lang="sl-SI" u="sng" dirty="0">
                <a:solidFill>
                  <a:srgbClr val="FF0000"/>
                </a:solidFill>
              </a:rPr>
              <a:t>Za konec prisluhni še pravljici Cesarjeva nova oblačila in </a:t>
            </a:r>
          </a:p>
          <a:p>
            <a:pPr marL="0" indent="0" algn="ctr">
              <a:buNone/>
            </a:pPr>
            <a:r>
              <a:rPr lang="sl-SI" u="sng" dirty="0">
                <a:solidFill>
                  <a:srgbClr val="FF0000"/>
                </a:solidFill>
              </a:rPr>
              <a:t>mnogim drugim. </a:t>
            </a:r>
          </a:p>
          <a:p>
            <a:pPr algn="ctr"/>
            <a:endParaRPr lang="sl-SI" dirty="0"/>
          </a:p>
          <a:p>
            <a:pPr algn="ctr"/>
            <a:r>
              <a:rPr lang="sl-SI" dirty="0">
                <a:hlinkClick r:id="rId3"/>
              </a:rPr>
              <a:t>https://www.youtube.com/watch?v=dnindUyCjLU </a:t>
            </a:r>
          </a:p>
          <a:p>
            <a:pPr marL="0" indent="0" algn="ctr">
              <a:buNone/>
            </a:pPr>
            <a:r>
              <a:rPr lang="sl-SI">
                <a:hlinkClick r:id="rId3"/>
              </a:rPr>
              <a:t> </a:t>
            </a:r>
            <a:endParaRPr lang="sl-SI" dirty="0"/>
          </a:p>
          <a:p>
            <a:pPr marL="0" indent="0" algn="ctr">
              <a:buNone/>
            </a:pPr>
            <a:r>
              <a:rPr lang="sl-SI" dirty="0"/>
              <a:t>Vse dobro ti želim.</a:t>
            </a:r>
          </a:p>
          <a:p>
            <a:pPr marL="0" indent="0" algn="ctr">
              <a:buNone/>
            </a:pPr>
            <a:r>
              <a:rPr lang="sl-SI" dirty="0"/>
              <a:t>Knjižničarka</a:t>
            </a:r>
          </a:p>
        </p:txBody>
      </p:sp>
    </p:spTree>
    <p:extLst>
      <p:ext uri="{BB962C8B-B14F-4D97-AF65-F5344CB8AC3E}">
        <p14:creationId xmlns:p14="http://schemas.microsoft.com/office/powerpoint/2010/main" val="315820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908720"/>
            <a:ext cx="8229600" cy="5217443"/>
          </a:xfrm>
        </p:spPr>
        <p:txBody>
          <a:bodyPr/>
          <a:lstStyle/>
          <a:p>
            <a:pPr algn="just"/>
            <a:r>
              <a:rPr lang="sl-SI" sz="2800" dirty="0">
                <a:solidFill>
                  <a:schemeClr val="accent6">
                    <a:lumMod val="75000"/>
                  </a:schemeClr>
                </a:solidFill>
                <a:latin typeface="Algerian" panose="04020705040A02060702" pitchFamily="82" charset="0"/>
              </a:rPr>
              <a:t>Hans Christian se je rodil 2. aprila 1805 v danskem otoškem mestu </a:t>
            </a:r>
            <a:r>
              <a:rPr lang="sl-SI" sz="2800" dirty="0" err="1">
                <a:solidFill>
                  <a:schemeClr val="accent6">
                    <a:lumMod val="75000"/>
                  </a:schemeClr>
                </a:solidFill>
                <a:latin typeface="Algerian" panose="04020705040A02060702" pitchFamily="82" charset="0"/>
              </a:rPr>
              <a:t>Odense</a:t>
            </a:r>
            <a:r>
              <a:rPr lang="sl-SI" sz="2800" dirty="0">
                <a:solidFill>
                  <a:schemeClr val="accent6">
                    <a:lumMod val="75000"/>
                  </a:schemeClr>
                </a:solidFill>
                <a:latin typeface="Algerian" panose="04020705040A02060702" pitchFamily="82" charset="0"/>
              </a:rPr>
              <a:t>.</a:t>
            </a:r>
          </a:p>
          <a:p>
            <a:pPr algn="just"/>
            <a:r>
              <a:rPr lang="sl-SI" sz="2800" dirty="0" err="1">
                <a:solidFill>
                  <a:schemeClr val="accent6">
                    <a:lumMod val="75000"/>
                  </a:schemeClr>
                </a:solidFill>
                <a:latin typeface="Algerian" panose="04020705040A02060702" pitchFamily="82" charset="0"/>
              </a:rPr>
              <a:t>Odense</a:t>
            </a:r>
            <a:r>
              <a:rPr lang="sl-SI" sz="2800" dirty="0">
                <a:solidFill>
                  <a:schemeClr val="accent6">
                    <a:lumMod val="75000"/>
                  </a:schemeClr>
                </a:solidFill>
                <a:latin typeface="Algerian" panose="04020705040A02060702" pitchFamily="82" charset="0"/>
              </a:rPr>
              <a:t> je tretje največje mesto na Danskem, ima OKROG 150.000 </a:t>
            </a:r>
            <a:r>
              <a:rPr lang="sl-SI" dirty="0">
                <a:solidFill>
                  <a:schemeClr val="accent6">
                    <a:lumMod val="75000"/>
                  </a:schemeClr>
                </a:solidFill>
                <a:latin typeface="Algerian" panose="04020705040A02060702" pitchFamily="82" charset="0"/>
              </a:rPr>
              <a:t>prebivalcev.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85705"/>
            <a:ext cx="2592288" cy="216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287" y="3429000"/>
            <a:ext cx="4291955" cy="214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49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33528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40768"/>
            <a:ext cx="3325927" cy="428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91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764704"/>
            <a:ext cx="8229600" cy="5361459"/>
          </a:xfrm>
        </p:spPr>
        <p:txBody>
          <a:bodyPr>
            <a:normAutofit/>
          </a:bodyPr>
          <a:lstStyle/>
          <a:p>
            <a:r>
              <a:rPr lang="sl-SI" dirty="0">
                <a:solidFill>
                  <a:srgbClr val="0070C0"/>
                </a:solidFill>
                <a:latin typeface="Algerian" panose="04020705040A02060702" pitchFamily="82" charset="0"/>
              </a:rPr>
              <a:t>Hans Christian je bil edinec. </a:t>
            </a:r>
          </a:p>
          <a:p>
            <a:r>
              <a:rPr lang="sl-SI" dirty="0">
                <a:solidFill>
                  <a:srgbClr val="0070C0"/>
                </a:solidFill>
                <a:latin typeface="Algerian" panose="04020705040A02060702" pitchFamily="82" charset="0"/>
              </a:rPr>
              <a:t>Njegov oče je bil čevljar. </a:t>
            </a:r>
          </a:p>
          <a:p>
            <a:endParaRPr lang="sl-SI" dirty="0"/>
          </a:p>
          <a:p>
            <a:endParaRPr lang="sl-SI" dirty="0"/>
          </a:p>
          <a:p>
            <a:endParaRPr lang="sl-SI" dirty="0"/>
          </a:p>
          <a:p>
            <a:endParaRPr lang="sl-SI" dirty="0"/>
          </a:p>
          <a:p>
            <a:endParaRPr lang="sl-SI" dirty="0">
              <a:solidFill>
                <a:srgbClr val="0070C0"/>
              </a:solidFill>
              <a:latin typeface="Algerian" panose="04020705040A02060702" pitchFamily="82" charset="0"/>
            </a:endParaRPr>
          </a:p>
          <a:p>
            <a:r>
              <a:rPr lang="sl-SI" dirty="0">
                <a:solidFill>
                  <a:srgbClr val="0070C0"/>
                </a:solidFill>
                <a:latin typeface="Algerian" panose="04020705040A02060702" pitchFamily="82" charset="0"/>
              </a:rPr>
              <a:t>Čeprav so bili revni, je imel na otroštvo lepe spomine.</a:t>
            </a:r>
          </a:p>
          <a:p>
            <a:endParaRPr lang="sl-S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3207507" cy="217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62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620688"/>
            <a:ext cx="8229600" cy="5505475"/>
          </a:xfrm>
        </p:spPr>
        <p:txBody>
          <a:bodyPr>
            <a:normAutofit/>
          </a:bodyPr>
          <a:lstStyle/>
          <a:p>
            <a:pPr algn="just"/>
            <a:r>
              <a:rPr lang="sl-SI" sz="2400" dirty="0">
                <a:solidFill>
                  <a:srgbClr val="7030A0"/>
                </a:solidFill>
                <a:latin typeface="Algerian" panose="04020705040A02060702" pitchFamily="82" charset="0"/>
              </a:rPr>
              <a:t>Po smrti očeta se je mama zaposlila kot perica, kar je pomenilo, da je ure in ure dolgo stala do pasu v ledeno mrzli vodi. </a:t>
            </a:r>
          </a:p>
          <a:p>
            <a:pPr algn="just"/>
            <a:endParaRPr lang="sl-SI" sz="2400" dirty="0">
              <a:latin typeface="Algerian" panose="04020705040A02060702" pitchFamily="82" charset="0"/>
            </a:endParaRPr>
          </a:p>
          <a:p>
            <a:pPr algn="just"/>
            <a:r>
              <a:rPr lang="sl-SI" sz="2400" dirty="0">
                <a:solidFill>
                  <a:srgbClr val="7030A0"/>
                </a:solidFill>
                <a:latin typeface="Algerian" panose="04020705040A02060702" pitchFamily="82" charset="0"/>
              </a:rPr>
              <a:t>Andersen jo je upodobil v ganljivi zgodbi o sinu perice.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996952"/>
            <a:ext cx="1872208" cy="2669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787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76672"/>
            <a:ext cx="8229600" cy="5649491"/>
          </a:xfrm>
        </p:spPr>
        <p:txBody>
          <a:bodyPr/>
          <a:lstStyle/>
          <a:p>
            <a:r>
              <a:rPr lang="sl-SI" sz="2800" dirty="0">
                <a:latin typeface="Algerian" panose="04020705040A02060702" pitchFamily="82" charset="0"/>
              </a:rPr>
              <a:t>V šolo ni rad hodil, raje se je zabaval z lutkami, s katerimi je uprizarjal prave predstave na vrtu pred hišo.</a:t>
            </a:r>
          </a:p>
          <a:p>
            <a:endParaRPr lang="sl-SI" dirty="0"/>
          </a:p>
          <a:p>
            <a:pPr algn="ctr"/>
            <a:endParaRPr lang="sl-SI" dirty="0"/>
          </a:p>
          <a:p>
            <a:endParaRPr lang="sl-SI" dirty="0"/>
          </a:p>
          <a:p>
            <a:endParaRPr lang="sl-SI" dirty="0"/>
          </a:p>
          <a:p>
            <a:r>
              <a:rPr lang="sl-SI" sz="2800" dirty="0">
                <a:latin typeface="Algerian" panose="04020705040A02060702" pitchFamily="82" charset="0"/>
              </a:rPr>
              <a:t>Zanje je sam izdelal oblačila in tudi zato je njegova mati pričakovala, da bo postal krojač.</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202138"/>
            <a:ext cx="3518274" cy="197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76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548680"/>
            <a:ext cx="8229600" cy="5577483"/>
          </a:xfrm>
        </p:spPr>
        <p:txBody>
          <a:bodyPr>
            <a:normAutofit/>
          </a:bodyPr>
          <a:lstStyle/>
          <a:p>
            <a:pPr algn="just"/>
            <a:r>
              <a:rPr lang="sl-SI" sz="2600" dirty="0">
                <a:latin typeface="Algerian" panose="04020705040A02060702" pitchFamily="82" charset="0"/>
              </a:rPr>
              <a:t>Sodeloval je v zboru Danskega kraljevega gledališča, saj je imel čudovit tenor, a glas se mu je kmalu spremenil. </a:t>
            </a:r>
          </a:p>
          <a:p>
            <a:endParaRPr lang="sl-SI" dirty="0"/>
          </a:p>
          <a:p>
            <a:endParaRPr lang="sl-SI" dirty="0"/>
          </a:p>
          <a:p>
            <a:endParaRPr lang="sl-SI" dirty="0"/>
          </a:p>
          <a:p>
            <a:endParaRPr lang="sl-SI" dirty="0"/>
          </a:p>
          <a:p>
            <a:pPr algn="just"/>
            <a:endParaRPr lang="sl-SI" sz="2400" dirty="0">
              <a:latin typeface="Algerian" panose="04020705040A02060702" pitchFamily="82" charset="0"/>
            </a:endParaRPr>
          </a:p>
          <a:p>
            <a:pPr algn="just"/>
            <a:r>
              <a:rPr lang="sl-SI" sz="2400" dirty="0">
                <a:latin typeface="Algerian" panose="04020705040A02060702" pitchFamily="82" charset="0"/>
              </a:rPr>
              <a:t>Poskušal se je tudi kot plesalec, a pri višini približno 185 centimetrov za to ni imel pravih možnosti.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267379" cy="230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19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rgbClr val="C00000"/>
                </a:solidFill>
                <a:latin typeface="Algerian" panose="04020705040A02060702" pitchFamily="82" charset="0"/>
              </a:rPr>
              <a:t>Literarno ustvarjanje</a:t>
            </a:r>
          </a:p>
        </p:txBody>
      </p:sp>
      <p:sp>
        <p:nvSpPr>
          <p:cNvPr id="3" name="Ograda vsebine 2"/>
          <p:cNvSpPr>
            <a:spLocks noGrp="1"/>
          </p:cNvSpPr>
          <p:nvPr>
            <p:ph idx="1"/>
          </p:nvPr>
        </p:nvSpPr>
        <p:spPr/>
        <p:txBody>
          <a:bodyPr>
            <a:normAutofit/>
          </a:bodyPr>
          <a:lstStyle/>
          <a:p>
            <a:pPr algn="ctr"/>
            <a:r>
              <a:rPr lang="sl-SI" sz="2400" dirty="0">
                <a:latin typeface="Californian FB" panose="0207040306080B030204" pitchFamily="18" charset="0"/>
              </a:rPr>
              <a:t>Pravljice so ga naredile nesmrtnega. </a:t>
            </a:r>
          </a:p>
          <a:p>
            <a:pPr marL="0" indent="0" algn="just">
              <a:buNone/>
            </a:pPr>
            <a:r>
              <a:rPr lang="sl-SI" sz="2400" dirty="0">
                <a:latin typeface="Californian FB" panose="0207040306080B030204" pitchFamily="18" charset="0"/>
              </a:rPr>
              <a:t>»V prvem snopiču sem skušal pripovedovati stare pravljice, ki sem jih slišal kot otrok,« pravi sam. </a:t>
            </a:r>
          </a:p>
          <a:p>
            <a:pPr marL="0" indent="0" algn="just">
              <a:buNone/>
            </a:pPr>
            <a:r>
              <a:rPr lang="sl-SI" sz="2400" dirty="0">
                <a:latin typeface="Californian FB" panose="0207040306080B030204" pitchFamily="18" charset="0"/>
              </a:rPr>
              <a:t>»Utrinek prijaznosti, s kakršno so nekateri ljudje sprejeli izvirno pravljico, me je spodbudil, da sem skušal napisati še več takih pravljic. Čez eno leto je izšel nov snopič in kmalu zatem še tretji ... Taka pozornost je rasla še dalje pri nadaljnjih zvezkih. Vsakokrat o božiču je izšel en snopič in kmalu je prišlo v pravo navado, da pod drevescem niso smele manjkati moje pravljice." </a:t>
            </a:r>
          </a:p>
        </p:txBody>
      </p:sp>
    </p:spTree>
    <p:extLst>
      <p:ext uri="{BB962C8B-B14F-4D97-AF65-F5344CB8AC3E}">
        <p14:creationId xmlns:p14="http://schemas.microsoft.com/office/powerpoint/2010/main" val="115663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solidFill>
                  <a:srgbClr val="C00000"/>
                </a:solidFill>
                <a:latin typeface="Algerian" panose="04020705040A02060702" pitchFamily="82" charset="0"/>
              </a:rPr>
              <a:t>PRAVLJICE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62384"/>
            <a:ext cx="2722437" cy="245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411" y="146238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319884"/>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686221"/>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317298" y="4558770"/>
            <a:ext cx="23717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2851" y="4277783"/>
            <a:ext cx="18288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04005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373</Words>
  <Application>Microsoft Office PowerPoint</Application>
  <PresentationFormat>Diaprojekcija na zaslonu (4:3)</PresentationFormat>
  <Paragraphs>47</Paragraphs>
  <Slides>12</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Algerian</vt:lpstr>
      <vt:lpstr>Arial</vt:lpstr>
      <vt:lpstr>Calibri</vt:lpstr>
      <vt:lpstr>Californian FB</vt:lpstr>
      <vt:lpstr>Officeova tema</vt:lpstr>
      <vt:lpstr>HANS CHRISTIAN ANDERSEN</vt:lpstr>
      <vt:lpstr>PowerPointova predstavitev</vt:lpstr>
      <vt:lpstr>PowerPointova predstavitev</vt:lpstr>
      <vt:lpstr>PowerPointova predstavitev</vt:lpstr>
      <vt:lpstr>PowerPointova predstavitev</vt:lpstr>
      <vt:lpstr>PowerPointova predstavitev</vt:lpstr>
      <vt:lpstr>PowerPointova predstavitev</vt:lpstr>
      <vt:lpstr>Literarno ustvarjanje</vt:lpstr>
      <vt:lpstr>PRAVLJICE </vt:lpstr>
      <vt:lpstr>PowerPointova predstavitev</vt:lpstr>
      <vt:lpstr>Zanimivosti</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HANS CHRISTIAN ANDERSEN</dc:title>
  <dc:creator>Simona</dc:creator>
  <cp:lastModifiedBy>h.gabersek@gmail.com</cp:lastModifiedBy>
  <cp:revision>14</cp:revision>
  <dcterms:created xsi:type="dcterms:W3CDTF">2020-01-21T09:50:01Z</dcterms:created>
  <dcterms:modified xsi:type="dcterms:W3CDTF">2020-04-01T09:47:23Z</dcterms:modified>
</cp:coreProperties>
</file>